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Fira Sans Extra Condensed Medium"/>
      <p:regular r:id="rId19"/>
      <p:bold r:id="rId20"/>
      <p:italic r:id="rId21"/>
      <p:boldItalic r:id="rId22"/>
    </p:embeddedFont>
    <p:embeddedFont>
      <p:font typeface="Roboto Condensed"/>
      <p:regular r:id="rId23"/>
      <p:bold r:id="rId24"/>
      <p:italic r:id="rId25"/>
      <p:boldItalic r:id="rId26"/>
    </p:embeddedFont>
    <p:embeddedFont>
      <p:font typeface="Squada One"/>
      <p:regular r:id="rId27"/>
    </p:embeddedFont>
    <p:embeddedFont>
      <p:font typeface="Roboto Condensed Light"/>
      <p:regular r:id="rId28"/>
      <p:bold r:id="rId29"/>
      <p:italic r:id="rId30"/>
      <p:boldItalic r:id="rId31"/>
    </p:embeddedFont>
    <p:embeddedFont>
      <p:font typeface="Exo 2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.fntdata"/><Relationship Id="rId22" Type="http://schemas.openxmlformats.org/officeDocument/2006/relationships/font" Target="fonts/FiraSansExtraCondensedMedium-boldItalic.fntdata"/><Relationship Id="rId21" Type="http://schemas.openxmlformats.org/officeDocument/2006/relationships/font" Target="fonts/FiraSansExtraCondensedMedium-italic.fntdata"/><Relationship Id="rId24" Type="http://schemas.openxmlformats.org/officeDocument/2006/relationships/font" Target="fonts/RobotoCondensed-bold.fntdata"/><Relationship Id="rId23" Type="http://schemas.openxmlformats.org/officeDocument/2006/relationships/font" Target="fonts/RobotoCondense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boldItalic.fntdata"/><Relationship Id="rId25" Type="http://schemas.openxmlformats.org/officeDocument/2006/relationships/font" Target="fonts/RobotoCondensed-italic.fntdata"/><Relationship Id="rId28" Type="http://schemas.openxmlformats.org/officeDocument/2006/relationships/font" Target="fonts/RobotoCondensedLight-regular.fntdata"/><Relationship Id="rId27" Type="http://schemas.openxmlformats.org/officeDocument/2006/relationships/font" Target="fonts/Squada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Light-boldItalic.fntdata"/><Relationship Id="rId30" Type="http://schemas.openxmlformats.org/officeDocument/2006/relationships/font" Target="fonts/RobotoCondensedLight-italic.fntdata"/><Relationship Id="rId11" Type="http://schemas.openxmlformats.org/officeDocument/2006/relationships/slide" Target="slides/slide7.xml"/><Relationship Id="rId33" Type="http://schemas.openxmlformats.org/officeDocument/2006/relationships/font" Target="fonts/Exo2-bold.fntdata"/><Relationship Id="rId10" Type="http://schemas.openxmlformats.org/officeDocument/2006/relationships/slide" Target="slides/slide6.xml"/><Relationship Id="rId32" Type="http://schemas.openxmlformats.org/officeDocument/2006/relationships/font" Target="fonts/Exo2-regular.fntdata"/><Relationship Id="rId13" Type="http://schemas.openxmlformats.org/officeDocument/2006/relationships/slide" Target="slides/slide9.xml"/><Relationship Id="rId35" Type="http://schemas.openxmlformats.org/officeDocument/2006/relationships/font" Target="fonts/Exo2-boldItalic.fntdata"/><Relationship Id="rId12" Type="http://schemas.openxmlformats.org/officeDocument/2006/relationships/slide" Target="slides/slide8.xml"/><Relationship Id="rId34" Type="http://schemas.openxmlformats.org/officeDocument/2006/relationships/font" Target="fonts/Exo2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FiraSansExtraCondensedMedium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7ce69d766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17ce69d7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7ce69d766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17ce69d7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7ce69d7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7ce69d7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7ce69d76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17ce69d7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7ce69d76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17ce69d76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" name="Google Shape;14;p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b="0" i="0" lang="en-US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b="0" i="0" lang="en-US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5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1" name="Google Shape;21;p5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5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5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5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" name="Google Shape;31;p5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" name="Google Shape;32;p5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3" name="Google Shape;33;p5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5" name="Google Shape;35;p5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" name="Google Shape;36;p5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codecogs.com/eqnedit.php?latex=%20H%20%3D%204E_C(%5Chat%7Bn%7D%20-%20n_g)%5E2%20-%20E_J%20%5Ccos(%5Chat%7B%5Cvarphi%7D)%20#1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s://www.codecogs.com/eqnedit.php?latex=%20%5Chat%7Bn%7D%20#1" TargetMode="External"/><Relationship Id="rId5" Type="http://schemas.openxmlformats.org/officeDocument/2006/relationships/hyperlink" Target="https://www.codecogs.com/eqnedit.php?latex=%20E_C%20#1" TargetMode="External"/><Relationship Id="rId6" Type="http://schemas.openxmlformats.org/officeDocument/2006/relationships/image" Target="../media/image18.png"/><Relationship Id="rId7" Type="http://schemas.openxmlformats.org/officeDocument/2006/relationships/hyperlink" Target="https://www.codecogs.com/eqnedit.php?latex=%20E_J%20#1" TargetMode="External"/><Relationship Id="rId8" Type="http://schemas.openxmlformats.org/officeDocument/2006/relationships/image" Target="../media/image21.png"/><Relationship Id="rId11" Type="http://schemas.openxmlformats.org/officeDocument/2006/relationships/hyperlink" Target="https://www.codecogs.com/eqnedit.php?latex=%20n_g%20#1" TargetMode="External"/><Relationship Id="rId10" Type="http://schemas.openxmlformats.org/officeDocument/2006/relationships/image" Target="../media/image14.png"/><Relationship Id="rId13" Type="http://schemas.openxmlformats.org/officeDocument/2006/relationships/hyperlink" Target="https://www.codecogs.com/eqnedit.php?latex=%20%5Chat%7B%5Cvarphi%7D%20#1" TargetMode="External"/><Relationship Id="rId12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4627625" y="3579075"/>
            <a:ext cx="4017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200"/>
              <a:t>Tilock Sadhukhan, Indranil Ghosh,  Achyut Chebiyam, Kazim Mumtaz, Aniekan Afangideh</a:t>
            </a:r>
            <a:endParaRPr sz="2200"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2621525" y="892225"/>
            <a:ext cx="6023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Superconducting Qubit Program </a:t>
            </a:r>
            <a:endParaRPr/>
          </a:p>
        </p:txBody>
      </p:sp>
      <p:sp>
        <p:nvSpPr>
          <p:cNvPr id="134" name="Google Shape;134;p26"/>
          <p:cNvSpPr txBox="1"/>
          <p:nvPr>
            <p:ph type="ctrTitle"/>
          </p:nvPr>
        </p:nvSpPr>
        <p:spPr>
          <a:xfrm>
            <a:off x="5979425" y="2674525"/>
            <a:ext cx="2665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0" lang="en-US" sz="3800"/>
              <a:t>Project #11</a:t>
            </a:r>
            <a:endParaRPr b="0" sz="3300"/>
          </a:p>
        </p:txBody>
      </p:sp>
      <p:cxnSp>
        <p:nvCxnSpPr>
          <p:cNvPr id="135" name="Google Shape;135;p26"/>
          <p:cNvCxnSpPr/>
          <p:nvPr/>
        </p:nvCxnSpPr>
        <p:spPr>
          <a:xfrm rot="10800000">
            <a:off x="4362925" y="2619125"/>
            <a:ext cx="4242300" cy="4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/>
        </p:nvSpPr>
        <p:spPr>
          <a:xfrm>
            <a:off x="605971" y="818061"/>
            <a:ext cx="8135400" cy="11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To understand how external noise affects the transmon qubit's energy levels and coherence properties.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Methodology: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Introduce random perturbations to the Hamiltonian matrix to simulate environmental noise and ensure the perturbed Hamiltonian remains Hermitian to represent a physical quantum system accurately.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Code Implementation: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</a:t>
            </a:r>
            <a:endParaRPr b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8" name="Google Shape;198;p35"/>
          <p:cNvSpPr txBox="1"/>
          <p:nvPr>
            <p:ph idx="2" type="ctrTitle"/>
          </p:nvPr>
        </p:nvSpPr>
        <p:spPr>
          <a:xfrm>
            <a:off x="750675" y="149950"/>
            <a:ext cx="7990800" cy="61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Simulating Noise in the Transmon Hamiltonian</a:t>
            </a:r>
            <a:endParaRPr sz="3800"/>
          </a:p>
        </p:txBody>
      </p:sp>
      <p:sp>
        <p:nvSpPr>
          <p:cNvPr id="199" name="Google Shape;199;p35"/>
          <p:cNvSpPr txBox="1"/>
          <p:nvPr/>
        </p:nvSpPr>
        <p:spPr>
          <a:xfrm>
            <a:off x="1820000" y="3126725"/>
            <a:ext cx="54108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3980075" y="2719500"/>
            <a:ext cx="37641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import numpy as np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   def add_noise_to_hamiltonian(H, noise_level=0.01):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       """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       Introduce random noise to the Hamiltonian to simulate experimental imperfections.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       """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       noise = noise_level * np.random.randn(*H.shape)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       noisy_H = H + (noise + noise.T) / 2  # Ensure Hermiticity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       return noisy_H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/>
        </p:nvSpPr>
        <p:spPr>
          <a:xfrm>
            <a:off x="605971" y="818061"/>
            <a:ext cx="8135400" cy="11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Objective: To assess how environmental noise influences the energy spectrum of the transmon qubit.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Methodology: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  - Compute the eigenvalues of both the original and noisy Hamiltonians.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  - Compare the energy levels to identify shifts or perturbations caused by noise.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6" name="Google Shape;206;p36"/>
          <p:cNvSpPr txBox="1"/>
          <p:nvPr>
            <p:ph idx="2" type="ctrTitle"/>
          </p:nvPr>
        </p:nvSpPr>
        <p:spPr>
          <a:xfrm>
            <a:off x="377750" y="149950"/>
            <a:ext cx="8439900" cy="61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Analyzing the Impact of Noise on Energy Levels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07" name="Google Shape;207;p36"/>
          <p:cNvSpPr txBox="1"/>
          <p:nvPr/>
        </p:nvSpPr>
        <p:spPr>
          <a:xfrm>
            <a:off x="1820000" y="3126725"/>
            <a:ext cx="54108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8" name="Google Shape;208;p36"/>
          <p:cNvSpPr txBox="1"/>
          <p:nvPr/>
        </p:nvSpPr>
        <p:spPr>
          <a:xfrm>
            <a:off x="3980075" y="2719500"/>
            <a:ext cx="37641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idx="1" type="subTitle"/>
          </p:nvPr>
        </p:nvSpPr>
        <p:spPr>
          <a:xfrm>
            <a:off x="1245152" y="1049600"/>
            <a:ext cx="7720500" cy="31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# Compute eigenvalues for the original Hamiltonian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eigenvalues, _ = compute_energy_levels(transmon_H)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# Compute eigenvalues for the noisy Hamiltonian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noisy_H = add_noise_to_hamiltonian(transmon_H)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noisy_eigenvalues, _ = compute_energy_levels(noisy_H)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# Plot both spectra for comparison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plt.plot(eigenvalues, 'o', label="Original Energy Levels")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plt.plot(noisy_eigenvalues, 'x', label="Noisy Energy Levels")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plt.xlabel('State Index')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plt.ylabel('Energy Level (in arbitrary units)')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plt.title('Comparison of Energy Spectra')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plt.grid(True)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plt.legend()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    plt.show()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4" name="Google Shape;214;p37"/>
          <p:cNvSpPr txBox="1"/>
          <p:nvPr/>
        </p:nvSpPr>
        <p:spPr>
          <a:xfrm>
            <a:off x="793450" y="186050"/>
            <a:ext cx="6950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Code Implementation: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Utilize previously defined functions to compute and plot energy levels: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ctrTitle"/>
          </p:nvPr>
        </p:nvSpPr>
        <p:spPr>
          <a:xfrm>
            <a:off x="1932100" y="352850"/>
            <a:ext cx="521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/>
              <a:t>Results</a:t>
            </a:r>
            <a:endParaRPr sz="2800"/>
          </a:p>
        </p:txBody>
      </p:sp>
      <p:pic>
        <p:nvPicPr>
          <p:cNvPr id="220" name="Google Shape;2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400" y="1114949"/>
            <a:ext cx="4974002" cy="37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 txBox="1"/>
          <p:nvPr/>
        </p:nvSpPr>
        <p:spPr>
          <a:xfrm>
            <a:off x="5772575" y="1900925"/>
            <a:ext cx="30189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visible in the graph to the left, there are discrete energy levels measured for each state index.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successfully simulated the energy spectrum of 2 superconducting transmons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/>
        </p:nvSpPr>
        <p:spPr>
          <a:xfrm>
            <a:off x="3648575" y="2025325"/>
            <a:ext cx="55155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Thank you</a:t>
            </a:r>
            <a:endParaRPr sz="3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1932100" y="352850"/>
            <a:ext cx="521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/>
              <a:t> OVERVIEW</a:t>
            </a:r>
            <a:endParaRPr sz="2800"/>
          </a:p>
        </p:txBody>
      </p:sp>
      <p:sp>
        <p:nvSpPr>
          <p:cNvPr id="141" name="Google Shape;141;p27"/>
          <p:cNvSpPr txBox="1"/>
          <p:nvPr/>
        </p:nvSpPr>
        <p:spPr>
          <a:xfrm>
            <a:off x="435428" y="1233714"/>
            <a:ext cx="8135257" cy="1846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Transmon qubits are a type of superconducting qubit that enhance coherence times by minimizing sensitivity to charge noise through the introduction of a larger shunting capacitance.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They are fundamental components in quantum computing, enabling the development of scalable quantum processors.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2" type="ctrTitle"/>
          </p:nvPr>
        </p:nvSpPr>
        <p:spPr>
          <a:xfrm>
            <a:off x="1591014" y="853593"/>
            <a:ext cx="521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/>
              <a:t> </a:t>
            </a:r>
            <a:r>
              <a:rPr lang="en-US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OBJECTIVE</a:t>
            </a:r>
            <a:endParaRPr sz="2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71621" y="2017486"/>
            <a:ext cx="8135257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explore the simulation of transmon qubits, focusing on their mathematical modeling, energy spectrum analysis, and the impact of noise on their behavior.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idx="2" type="ctrTitle"/>
          </p:nvPr>
        </p:nvSpPr>
        <p:spPr>
          <a:xfrm>
            <a:off x="1757928" y="164947"/>
            <a:ext cx="521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What is a Transmon Qubit?</a:t>
            </a:r>
            <a:endParaRPr sz="2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5971" y="778147"/>
            <a:ext cx="8135257" cy="40626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transmon qubit is a type of superconducting qubit designed to reduce sensitivity to charge noise, thereby enhancing coherence times.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Widely utilized in quantum computing for their scalability and improved coherence properties. </a:t>
            </a:r>
            <a:endParaRPr/>
          </a:p>
        </p:txBody>
      </p:sp>
      <p:pic>
        <p:nvPicPr>
          <p:cNvPr descr="Schematic of a Transmon qubit and its effective circuit. (a) The... |  Download Scientific Diagram" id="154" name="Google Shape;1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8576" y="1683657"/>
            <a:ext cx="2786847" cy="2090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2" type="ctrTitle"/>
          </p:nvPr>
        </p:nvSpPr>
        <p:spPr>
          <a:xfrm>
            <a:off x="1757928" y="164947"/>
            <a:ext cx="521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Mathematical Model of Transmon Qubits</a:t>
            </a:r>
            <a:endParaRPr sz="2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605971" y="778147"/>
            <a:ext cx="8135257" cy="46166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transmon qubit is described by the Hamiltonian: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where: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Charging energy				 Josephson energy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Number operator (number of Cooper pairs)	 Offset charge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Phase difference across the Josephson junction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Energy Levels: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energy levels of a transmon qubit are anharmonic, meaning the spacing between consecutive energy levels decreases with increasing energy. This anharmonicity allows for the differentiation between the qubit states |0&gt; and |1&gt;, facilitating quantum operations.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61" name="Google Shape;161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9181" y="2056266"/>
            <a:ext cx="33623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4210" y="2548235"/>
            <a:ext cx="3048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4060" y="2548235"/>
            <a:ext cx="276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0841" y="2819742"/>
            <a:ext cx="1238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70345" y="2841515"/>
            <a:ext cx="2286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00838" y="3072985"/>
            <a:ext cx="14287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2" type="ctrTitle"/>
          </p:nvPr>
        </p:nvSpPr>
        <p:spPr>
          <a:xfrm>
            <a:off x="1765185" y="376614"/>
            <a:ext cx="5214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Simulation Objectives</a:t>
            </a:r>
            <a:endParaRPr sz="2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605971" y="1199061"/>
            <a:ext cx="8135257" cy="29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Purpose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model the behavior of transmon qubits and analyze their energy spectra.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understand the impact of noise on transmon qubits and their coherence properties.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Tools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Utilize Python libraries such as NumPy and Matplotlib for numerical computations and visualization.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 simulations to study the dynamics and stability of transmon qubits under various conditions.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idx="2" type="ctrTitle"/>
          </p:nvPr>
        </p:nvSpPr>
        <p:spPr>
          <a:xfrm>
            <a:off x="750675" y="378550"/>
            <a:ext cx="7990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/>
              <a:t>Defining the Transmon Hamiltonian in Python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800"/>
          </a:p>
        </p:txBody>
      </p:sp>
      <p:sp>
        <p:nvSpPr>
          <p:cNvPr id="178" name="Google Shape;178;p32"/>
          <p:cNvSpPr txBox="1"/>
          <p:nvPr/>
        </p:nvSpPr>
        <p:spPr>
          <a:xfrm>
            <a:off x="605971" y="1199061"/>
            <a:ext cx="8135400" cy="11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Objective: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construct the Hamiltonian matrix for a transmon qubit using Python, facilitating the analysis of its energy levels and dynamics.</a:t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 Implementation: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Hamiltonian  									can be represented in the charge basis</a:t>
            </a:r>
            <a:endParaRPr b="0" i="0" sz="18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600"/>
          </a:p>
        </p:txBody>
      </p:sp>
      <p:pic>
        <p:nvPicPr>
          <p:cNvPr id="179" name="Google Shape;179;p32" title="[255,255,255,&quot;https://www.codecogs.com/eqnedit.php?latex=%20H%20%3D%204E_C(%5Chat%7Bn%7D%20-%20n_g)%5E2%20-%20E_J%20%5Ccos(%5Chat%7B%5Cvarphi%7D)%20#1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03" y="2414043"/>
            <a:ext cx="3617776" cy="3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1820000" y="3126725"/>
            <a:ext cx="54108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import numpy as np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def define_transmon_hamiltonian(num_levels=4, E_C=0.2, E_J=1.0):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n = np.arange(-num_levels // 2, num_levels // 2)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H = np.diag(4 * E_C * (n**2))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for i in range(len(n) - 1):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    H[i, i + 1] = H[i + 1, i] = -E_J / 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return 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236075" y="992850"/>
            <a:ext cx="6729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Objective: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 determine the energy eigenvalues and eigenvectors of the transmon qubit's Hamiltonian, which are essential for understanding its quantum behavior.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Code Implementation: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Utilize NumPy's `linalg.eigh` function to compute the eigenvalues and eigenvectors of the Hamiltonian matrix: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import numpy as np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def compute_energy_levels(H):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eigenvalues, eigenvectors = np.linalg.eigh(H)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return eigenvalues, eigenvectors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6" name="Google Shape;186;p33"/>
          <p:cNvSpPr txBox="1"/>
          <p:nvPr>
            <p:ph type="ctrTitle"/>
          </p:nvPr>
        </p:nvSpPr>
        <p:spPr>
          <a:xfrm>
            <a:off x="1157025" y="352850"/>
            <a:ext cx="5989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Computing Energy Levels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/>
        </p:nvSpPr>
        <p:spPr>
          <a:xfrm>
            <a:off x="236075" y="992850"/>
            <a:ext cx="6729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Objective: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To graphically represent the energy levels of the transmon qubit, facilitating a clear understanding of its quantum states.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Code Implementation: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Utilize Matplotlib to plot the computed energy levels: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import matplotlib.pyplot as plt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def plot_energy_spectrum(eigenvalues):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plt.plot(eigenvalues, 'o', label="Energy Levels")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plt.xlabel('State Index')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plt.ylabel('Energy Level (in arbitrary units)')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plt.title('Energy Spectrum of the Transmon System')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plt.grid(True)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plt.legend()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       plt.show()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2" name="Google Shape;192;p34"/>
          <p:cNvSpPr txBox="1"/>
          <p:nvPr>
            <p:ph type="ctrTitle"/>
          </p:nvPr>
        </p:nvSpPr>
        <p:spPr>
          <a:xfrm>
            <a:off x="1157025" y="352850"/>
            <a:ext cx="5989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Visualizing the Energy Spectrum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